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6" d="100"/>
          <a:sy n="106" d="100"/>
        </p:scale>
        <p:origin x="-336" y="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835D45A-C842-4B65-B245-771009F8FD76}" type="datetimeFigureOut">
              <a:rPr lang="fa-IR" smtClean="0"/>
              <a:t>20/09/1443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2D566A5-D757-4E61-A948-6BBB9ED5C07E}" type="slidenum">
              <a:rPr lang="fa-IR" smtClean="0"/>
              <a:t>‹#›</a:t>
            </a:fld>
            <a:endParaRPr lang="fa-I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459359"/>
          </a:xfrm>
        </p:spPr>
        <p:txBody>
          <a:bodyPr>
            <a:normAutofit/>
          </a:bodyPr>
          <a:lstStyle/>
          <a:p>
            <a:r>
              <a:rPr lang="fa-IR" sz="8800" b="1" dirty="0" smtClean="0">
                <a:latin typeface="IranNastaliq" pitchFamily="18" charset="0"/>
                <a:cs typeface="IranNastaliq" pitchFamily="18" charset="0"/>
              </a:rPr>
              <a:t>دستورالعمل کمیته های بیمارستانی</a:t>
            </a:r>
            <a:endParaRPr lang="fa-IR" sz="8800" b="1" dirty="0">
              <a:latin typeface="IranNastaliq" pitchFamily="18" charset="0"/>
              <a:cs typeface="IranNastaliq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>
                <a:cs typeface="B Titr" pitchFamily="2" charset="-78"/>
              </a:rPr>
              <a:t>تنظیم:</a:t>
            </a:r>
          </a:p>
          <a:p>
            <a:r>
              <a:rPr lang="fa-IR" dirty="0" smtClean="0">
                <a:cs typeface="B Titr" pitchFamily="2" charset="-78"/>
              </a:rPr>
              <a:t>سامیه هوشمند</a:t>
            </a:r>
            <a:endParaRPr lang="fa-IR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154669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ar-SA" b="1" dirty="0">
                <a:effectLst/>
                <a:cs typeface="B Titr" pitchFamily="2" charset="-78"/>
              </a:rPr>
              <a:t>فواصل زمانی برگزاری کمیته </a:t>
            </a:r>
            <a:r>
              <a:rPr lang="ar-SA" b="1" dirty="0" smtClean="0">
                <a:effectLst/>
                <a:cs typeface="B Titr" pitchFamily="2" charset="-78"/>
              </a:rPr>
              <a:t>ها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754527"/>
              </p:ext>
            </p:extLst>
          </p:nvPr>
        </p:nvGraphicFramePr>
        <p:xfrm>
          <a:off x="467544" y="1600203"/>
          <a:ext cx="8136904" cy="4925141"/>
        </p:xfrm>
        <a:graphic>
          <a:graphicData uri="http://schemas.openxmlformats.org/drawingml/2006/table">
            <a:tbl>
              <a:tblPr rtl="1" firstRow="1" firstCol="1" bandRow="1"/>
              <a:tblGrid>
                <a:gridCol w="1419806"/>
                <a:gridCol w="4004797"/>
                <a:gridCol w="2712301"/>
              </a:tblGrid>
              <a:tr h="35573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dirty="0">
                          <a:effectLst/>
                          <a:latin typeface="BTitrBold"/>
                          <a:ea typeface="Times New Roman"/>
                          <a:cs typeface="B Titr"/>
                        </a:rPr>
                        <a:t>ردیف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Titr"/>
                        </a:rPr>
                        <a:t>نام کمیته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Titr"/>
                        </a:rPr>
                        <a:t>فواصل زمانی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dirty="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پایش و سنجش کیفیت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دو ماه یکبار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175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2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اخلاق پزشکی و رفتار حرفه ای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3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مدیریت اطلاعات سلامت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4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بهداشت محیط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5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حفاظت فنی و بهداشت کار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175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6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کنترل عفونت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7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مرگ و میر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8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طب انتقال خون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دوماه یکبار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75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9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بحران و بلایا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ایمنی مادر و نوزاد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11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تغذیه با شیر مادر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175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12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دارو و درمان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هر سه ماه یکبار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13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اقتصاد درمان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2990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dirty="0">
                          <a:effectLst/>
                          <a:latin typeface="BTitrBold"/>
                          <a:ea typeface="Times New Roman"/>
                          <a:cs typeface="B Nazanin"/>
                        </a:rPr>
                        <a:t>14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>
                          <a:effectLst/>
                          <a:latin typeface="BTitrBold"/>
                          <a:ea typeface="Calibri"/>
                          <a:cs typeface="B Nazanin"/>
                        </a:rPr>
                        <a:t>کمیته اورژانس بیمارستانی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000" b="1" dirty="0">
                          <a:effectLst/>
                          <a:latin typeface="BTitrBold"/>
                          <a:ea typeface="Calibri"/>
                          <a:cs typeface="B Nazanin"/>
                        </a:rPr>
                        <a:t>هر ماه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58260" marR="5826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109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224136"/>
          </a:xfrm>
        </p:spPr>
        <p:txBody>
          <a:bodyPr/>
          <a:lstStyle/>
          <a:p>
            <a:r>
              <a:rPr lang="ar-SA" sz="3200" dirty="0">
                <a:effectLst/>
                <a:cs typeface="B Titr" pitchFamily="2" charset="-78"/>
              </a:rPr>
              <a:t>لیست  مسئولان و دبیران کمیته های بیمارستانی نیاپور بندر </a:t>
            </a:r>
            <a:r>
              <a:rPr lang="ar-SA" sz="3200" dirty="0" smtClean="0">
                <a:effectLst/>
                <a:cs typeface="B Titr" pitchFamily="2" charset="-78"/>
              </a:rPr>
              <a:t>خمیر</a:t>
            </a:r>
            <a:endParaRPr lang="fa-IR" sz="3200" dirty="0">
              <a:cs typeface="B Titr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2763088"/>
              </p:ext>
            </p:extLst>
          </p:nvPr>
        </p:nvGraphicFramePr>
        <p:xfrm>
          <a:off x="1979712" y="1556792"/>
          <a:ext cx="5043072" cy="4569372"/>
        </p:xfrm>
        <a:graphic>
          <a:graphicData uri="http://schemas.openxmlformats.org/drawingml/2006/table">
            <a:tbl>
              <a:tblPr rtl="1" firstRow="1" firstCol="1" bandRow="1"/>
              <a:tblGrid>
                <a:gridCol w="571616"/>
                <a:gridCol w="2789762"/>
                <a:gridCol w="1681694"/>
              </a:tblGrid>
              <a:tr h="39290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 dirty="0">
                          <a:effectLst/>
                          <a:latin typeface="IranNastaliq"/>
                          <a:ea typeface="Times New Roman"/>
                          <a:cs typeface="B Davat"/>
                        </a:rPr>
                        <a:t>ردیف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Davat"/>
                        </a:rPr>
                        <a:t>نام کمیته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Davat"/>
                        </a:rPr>
                        <a:t>دبیر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اخلاق پزشکی و رفتار حرفه ای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فیروزه صداقت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2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بحران و بلایا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محمد علی نظام دوست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95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3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مدیریت اطلاعات سلامت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امید سالخورده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4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ایمنی مادر و نوزاد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>
                          <a:effectLst/>
                          <a:latin typeface="IranNastaliq"/>
                          <a:ea typeface="Calibri"/>
                          <a:cs typeface="B Nazanin"/>
                        </a:rPr>
                        <a:t>زینب برکم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5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تغذیه با شیر مادر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زینب برکم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6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پایش و سنجش کیفیت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سامیه هوشمند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 dirty="0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7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بهداشت محیط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ندا پاسالاری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8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حفاظت فنی و بهداشت کار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>
                          <a:effectLst/>
                          <a:latin typeface="IranNastaliq"/>
                          <a:ea typeface="Calibri"/>
                          <a:cs typeface="B Nazanin"/>
                        </a:rPr>
                        <a:t>نجمه افشار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9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دارو و درمان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احمدیوسفی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10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طب انتقال خون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بهار نامداری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11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کنترل عفونت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فهد بهبودیان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410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 dirty="0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12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مرگ و میر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زینب امامی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7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13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اقتصاد و درمان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>
                          <a:effectLst/>
                          <a:latin typeface="IranNastaliq"/>
                          <a:ea typeface="Calibri"/>
                          <a:cs typeface="B Nazanin"/>
                        </a:rPr>
                        <a:t>سامیه هوشمند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2587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b="1">
                          <a:effectLst/>
                          <a:latin typeface="IranNastaliq"/>
                          <a:ea typeface="Times New Roman"/>
                          <a:cs typeface="B Nazanin"/>
                        </a:rPr>
                        <a:t>14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>
                          <a:effectLst/>
                          <a:latin typeface="IranNastaliq"/>
                          <a:ea typeface="Calibri"/>
                          <a:cs typeface="B Nazanin"/>
                        </a:rPr>
                        <a:t>اورژانس بیمارستان</a:t>
                      </a:r>
                      <a:endParaRPr lang="en-US" sz="80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700" dirty="0" smtClean="0">
                          <a:effectLst/>
                          <a:latin typeface="IranNastaliq"/>
                          <a:ea typeface="Calibri"/>
                          <a:cs typeface="B Nazanin"/>
                        </a:rPr>
                        <a:t>فرحناز حافظی</a:t>
                      </a:r>
                      <a:endParaRPr lang="en-US" sz="800" dirty="0">
                        <a:effectLst/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46258" marR="46258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749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ar-SA" sz="4800" b="1" dirty="0">
                <a:effectLst/>
                <a:cs typeface="B Titr" pitchFamily="2" charset="-78"/>
              </a:rPr>
              <a:t>نمونه فرم صورتجلسات </a:t>
            </a:r>
            <a:r>
              <a:rPr lang="ar-SA" sz="4800" b="1" dirty="0" smtClean="0">
                <a:effectLst/>
                <a:cs typeface="B Titr" pitchFamily="2" charset="-78"/>
              </a:rPr>
              <a:t>بیمارستانی</a:t>
            </a:r>
            <a:endParaRPr lang="fa-IR" sz="4800" dirty="0">
              <a:cs typeface="B Titr" pitchFamily="2" charset="-78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3812654"/>
              </p:ext>
            </p:extLst>
          </p:nvPr>
        </p:nvGraphicFramePr>
        <p:xfrm>
          <a:off x="1907706" y="1586491"/>
          <a:ext cx="5904655" cy="5010860"/>
        </p:xfrm>
        <a:graphic>
          <a:graphicData uri="http://schemas.openxmlformats.org/drawingml/2006/table">
            <a:tbl>
              <a:tblPr rtl="1" firstRow="1" firstCol="1" bandRow="1"/>
              <a:tblGrid>
                <a:gridCol w="551443"/>
                <a:gridCol w="221904"/>
                <a:gridCol w="2538947"/>
                <a:gridCol w="395429"/>
                <a:gridCol w="1126376"/>
                <a:gridCol w="1070556"/>
              </a:tblGrid>
              <a:tr h="327292">
                <a:tc gridSpan="6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900" b="1" dirty="0">
                          <a:effectLst/>
                          <a:latin typeface="Times New Roman"/>
                          <a:ea typeface="Times New Roman"/>
                          <a:cs typeface="B Nazanin"/>
                        </a:rPr>
                        <a:t>فرم صورت جلسه کمیته ........</a:t>
                      </a:r>
                      <a:endParaRPr lang="en-US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337850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شماره جلسه: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زمان جلسه: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مکان جلسه: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68925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68925">
                <a:tc gridSpan="6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rgbClr val="000000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موضوعات مورد بحث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1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2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3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4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5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68925">
                <a:tc gridSpan="6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rgbClr val="000000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مصوبات جلسه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556435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45720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000" dirty="0" smtClean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مصوبات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457200"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5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fa-IR" sz="1000" dirty="0" smtClean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مسئول پیگیری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ar-SA" sz="100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مهلت مقرر جهت اجرا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2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3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4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5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5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310">
                <a:tc gridSpan="6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050" b="1" dirty="0">
                          <a:effectLst/>
                          <a:latin typeface="Times New Roman"/>
                          <a:ea typeface="Times New Roman"/>
                          <a:cs typeface="B Nazanin" pitchFamily="2" charset="-78"/>
                        </a:rPr>
                        <a:t>نتایج بررسی مصوبات جلسه قبل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22902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100" b="1" dirty="0" smtClean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2</a:t>
                      </a: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1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68925">
                <a:tc gridSpan="6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تاریخ برگزاری جلسه فعلی: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  <a:tr h="168925">
                <a:tc gridSpan="6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r>
                        <a:rPr lang="ar-SA" sz="1000" b="1" dirty="0">
                          <a:solidFill>
                            <a:srgbClr val="548DD4"/>
                          </a:solidFill>
                          <a:effectLst/>
                          <a:latin typeface="2Titr,Bold"/>
                          <a:ea typeface="Times New Roman"/>
                          <a:cs typeface="B Nazanin" pitchFamily="2" charset="-78"/>
                        </a:rPr>
                        <a:t>تاریخ برگزاری جلسه آتی: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29506" marR="295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fa-I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578225" y="15859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043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3284984"/>
            <a:ext cx="6912768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Explosion 2 1"/>
          <p:cNvSpPr/>
          <p:nvPr/>
        </p:nvSpPr>
        <p:spPr>
          <a:xfrm>
            <a:off x="946515" y="-99392"/>
            <a:ext cx="7632848" cy="3744416"/>
          </a:xfrm>
          <a:prstGeom prst="irregularSeal2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fa-IR" sz="3600" dirty="0" smtClean="0">
                <a:cs typeface="B Titr" pitchFamily="2" charset="-78"/>
              </a:rPr>
              <a:t>با تشکر از توجه شما</a:t>
            </a:r>
            <a:endParaRPr lang="fa-IR" sz="3600" dirty="0"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378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39552"/>
          </a:xfrm>
        </p:spPr>
        <p:txBody>
          <a:bodyPr/>
          <a:lstStyle/>
          <a:p>
            <a:r>
              <a:rPr lang="fa-IR" b="1" dirty="0" smtClean="0">
                <a:effectLst/>
                <a:cs typeface="B Titr" pitchFamily="2" charset="-78"/>
              </a:rPr>
              <a:t>مقدمه : 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b="1" dirty="0" smtClean="0"/>
          </a:p>
          <a:p>
            <a:pPr>
              <a:lnSpc>
                <a:spcPct val="150000"/>
              </a:lnSpc>
            </a:pPr>
            <a:r>
              <a:rPr lang="ar-SA" b="1" dirty="0" smtClean="0">
                <a:cs typeface="B Nazanin" pitchFamily="2" charset="-78"/>
              </a:rPr>
              <a:t>کمیته </a:t>
            </a:r>
            <a:r>
              <a:rPr lang="ar-SA" b="1" dirty="0">
                <a:cs typeface="B Nazanin" pitchFamily="2" charset="-78"/>
              </a:rPr>
              <a:t>های بیمارستانی از یک واحد مستقل در سنجه های اعتبار بخشی به یک استاندارد در سنجه های واحد مدیریت و رهبری ، زیر مجموعه تیم مدیریت اجرایی ارتقا یافته است.</a:t>
            </a:r>
            <a:endParaRPr lang="en-US" dirty="0">
              <a:cs typeface="B Nazanin" pitchFamily="2" charset="-78"/>
            </a:endParaRPr>
          </a:p>
          <a:p>
            <a:pPr>
              <a:lnSpc>
                <a:spcPct val="150000"/>
              </a:lnSpc>
            </a:pPr>
            <a:r>
              <a:rPr lang="ar-SA" b="1" dirty="0">
                <a:cs typeface="B Nazanin" pitchFamily="2" charset="-78"/>
              </a:rPr>
              <a:t>بیمارستان نیاپور بندر خمیر از </a:t>
            </a:r>
            <a:r>
              <a:rPr lang="fa-IR" b="1" u="sng" dirty="0" smtClean="0">
                <a:solidFill>
                  <a:srgbClr val="FF0000"/>
                </a:solidFill>
                <a:cs typeface="B Nazanin" pitchFamily="2" charset="-78"/>
              </a:rPr>
              <a:t>14</a:t>
            </a:r>
            <a:r>
              <a:rPr lang="ar-SA" b="1" dirty="0" smtClean="0">
                <a:cs typeface="B Nazanin" pitchFamily="2" charset="-78"/>
              </a:rPr>
              <a:t>کمیته </a:t>
            </a:r>
            <a:r>
              <a:rPr lang="ar-SA" b="1" dirty="0">
                <a:cs typeface="B Nazanin" pitchFamily="2" charset="-78"/>
              </a:rPr>
              <a:t>تشکیل شده است که زیر نظر ریاست بیمارستان فعالیت می نماید و مسئول هماهنگی کمیته ها برنامه ریزی جلسات کمیته ها و نظارت بر آن را بر عهده گرفته است.</a:t>
            </a:r>
            <a:endParaRPr lang="en-US" dirty="0"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5884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39552"/>
          </a:xfrm>
        </p:spPr>
        <p:txBody>
          <a:bodyPr/>
          <a:lstStyle/>
          <a:p>
            <a:r>
              <a:rPr lang="ar-SA" b="1" dirty="0">
                <a:effectLst/>
                <a:cs typeface="B Titr" pitchFamily="2" charset="-78"/>
              </a:rPr>
              <a:t>اهداف کمیته : 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fa-IR" dirty="0" smtClean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SA" b="1" dirty="0" smtClean="0">
                <a:cs typeface="B Nazanin" pitchFamily="2" charset="-78"/>
              </a:rPr>
              <a:t>ترویج </a:t>
            </a:r>
            <a:r>
              <a:rPr lang="ar-SA" b="1" dirty="0">
                <a:cs typeface="B Nazanin" pitchFamily="2" charset="-78"/>
              </a:rPr>
              <a:t>فرهنگ مدیریت مشارکتی</a:t>
            </a:r>
            <a:endParaRPr lang="en-US" dirty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cs typeface="B Nazanin" pitchFamily="2" charset="-78"/>
              </a:rPr>
              <a:t>ترویج کار گروهی در حل مشکلات بیمارستان</a:t>
            </a:r>
            <a:endParaRPr lang="en-US" dirty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cs typeface="B Nazanin" pitchFamily="2" charset="-78"/>
              </a:rPr>
              <a:t>گردش اطلاعات و ایجاد  درک متقابل  مابین کارکنان و مدیران ارشد</a:t>
            </a:r>
            <a:endParaRPr lang="en-US" dirty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cs typeface="B Nazanin" pitchFamily="2" charset="-78"/>
              </a:rPr>
              <a:t>اخذ مشارکت پزشکان در برنامه های بهبود کیفیت و ایمنی </a:t>
            </a:r>
            <a:r>
              <a:rPr lang="ar-SA" b="1" dirty="0" smtClean="0">
                <a:cs typeface="B Nazanin" pitchFamily="2" charset="-78"/>
              </a:rPr>
              <a:t>بیمار</a:t>
            </a:r>
            <a:endParaRPr lang="fa-IR" b="1" dirty="0" smtClean="0">
              <a:cs typeface="B Nazanin" pitchFamily="2" charset="-78"/>
            </a:endParaRPr>
          </a:p>
          <a:p>
            <a:pPr>
              <a:lnSpc>
                <a:spcPct val="150000"/>
              </a:lnSpc>
            </a:pPr>
            <a:r>
              <a:rPr lang="ar-SA" b="1" dirty="0">
                <a:cs typeface="B Nazanin" pitchFamily="2" charset="-78"/>
              </a:rPr>
              <a:t>تصمیم سازی مبتنی بر خرد جمعی</a:t>
            </a:r>
            <a:endParaRPr lang="en-US" dirty="0">
              <a:cs typeface="B Nazanin" pitchFamily="2" charset="-78"/>
            </a:endParaRPr>
          </a:p>
          <a:p>
            <a:pPr lvl="0">
              <a:lnSpc>
                <a:spcPct val="150000"/>
              </a:lnSpc>
            </a:pPr>
            <a:endParaRPr lang="en-US" dirty="0">
              <a:cs typeface="B Nazanin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26498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7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8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9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1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6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7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7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08112"/>
          </a:xfrm>
        </p:spPr>
        <p:txBody>
          <a:bodyPr/>
          <a:lstStyle/>
          <a:p>
            <a:r>
              <a:rPr lang="fa-IR" sz="4000" b="1" dirty="0">
                <a:effectLst/>
                <a:cs typeface="B Titr" pitchFamily="2" charset="-78"/>
              </a:rPr>
              <a:t>شرایط و نحوه انتخاب رئیس و دبیر کمیته </a:t>
            </a:r>
            <a:r>
              <a:rPr lang="fa-IR" sz="4000" b="1" dirty="0" smtClean="0">
                <a:effectLst/>
                <a:cs typeface="B Titr" pitchFamily="2" charset="-78"/>
              </a:rPr>
              <a:t>ها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pPr algn="just">
              <a:lnSpc>
                <a:spcPct val="150000"/>
              </a:lnSpc>
            </a:pPr>
            <a:r>
              <a:rPr lang="fa-IR" b="1" dirty="0">
                <a:cs typeface="B Nazanin" pitchFamily="2" charset="-78"/>
              </a:rPr>
              <a:t>طی جلسه تیم مدیریت اجرایی ابتدای هر سال رییس کمیته های بیمارستانی مشخص می گردد که در بیمارستان نیاپور بندر خمیر ریاست بیمارستان عهده دار این مسئولیت می باشند</a:t>
            </a:r>
            <a:endParaRPr lang="en-US" dirty="0">
              <a:cs typeface="B Nazanin" pitchFamily="2" charset="-78"/>
            </a:endParaRPr>
          </a:p>
          <a:p>
            <a:pPr algn="just">
              <a:lnSpc>
                <a:spcPct val="150000"/>
              </a:lnSpc>
            </a:pPr>
            <a:r>
              <a:rPr lang="fa-IR" b="1" dirty="0">
                <a:cs typeface="B Nazanin" pitchFamily="2" charset="-78"/>
              </a:rPr>
              <a:t>تیم مدیریت اجرایی همچنین بر اساس سمت و توانایی ، نیروهای مجرب  را  در هر کمیته شناسایی نموده و پس از اطمینان از تمایل پرسنل ابلاغ آن توسط ریاست  جهت انجام فعالیت صادر میگردد</a:t>
            </a:r>
            <a:endParaRPr lang="en-US" dirty="0">
              <a:cs typeface="B Nazanin" pitchFamily="2" charset="-78"/>
            </a:endParaRP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48373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fa-IR" sz="4800" b="1" dirty="0">
                <a:effectLst/>
                <a:cs typeface="B Titr" pitchFamily="2" charset="-78"/>
              </a:rPr>
              <a:t>نحوه مستند سازی سوابق جلسات</a:t>
            </a:r>
            <a:endParaRPr lang="en-US" sz="4800" dirty="0">
              <a:effectLst/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pPr algn="just">
              <a:lnSpc>
                <a:spcPct val="150000"/>
              </a:lnSpc>
            </a:pPr>
            <a:r>
              <a:rPr lang="fa-IR" b="1" dirty="0"/>
              <a:t>در هر جلسه موضوعات مربوطه بررسی می شود و مصوبات و مسئول پیگیری آن نیز مشخص می گردد، مسئول پیگیری پس از اجرایی شدن مصوبات موظف است مستندات </a:t>
            </a:r>
            <a:r>
              <a:rPr lang="fa-IR" b="1" dirty="0" smtClean="0"/>
              <a:t>آن </a:t>
            </a:r>
            <a:r>
              <a:rPr lang="fa-IR" b="1" dirty="0"/>
              <a:t>را نیز تهیه نموده ودر فایل مخصوص کمیته بایگانی نماید</a:t>
            </a:r>
            <a:r>
              <a:rPr lang="fa-IR" b="1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fa-IR" b="1" dirty="0" smtClean="0"/>
              <a:t>کمیته پایش و سنجش کیفیت هر سه ماه یک بار مصوبات تمامی کمیته ها را ارزیابی می نماید.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85404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52128"/>
          </a:xfrm>
        </p:spPr>
        <p:txBody>
          <a:bodyPr/>
          <a:lstStyle/>
          <a:p>
            <a:r>
              <a:rPr lang="ar-SA" b="1" dirty="0">
                <a:effectLst/>
                <a:cs typeface="B Titr" pitchFamily="2" charset="-78"/>
              </a:rPr>
              <a:t>قوانین تشکیل جلسه : 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a-IR" dirty="0" smtClean="0"/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rgbClr val="FFC000"/>
                </a:solidFill>
              </a:rPr>
              <a:t>چنانچه حداقل نصف به اضافه یک نفر از کل اعضا در جلسه حضور داشته باشند جلسه رسمیت پیدا می کند.</a:t>
            </a:r>
            <a:endParaRPr lang="en-US" dirty="0">
              <a:solidFill>
                <a:srgbClr val="FFC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rgbClr val="00B050"/>
                </a:solidFill>
              </a:rPr>
              <a:t>راس ساعت اعلامی جلسه شروع به کار می کند </a:t>
            </a:r>
            <a:endParaRPr lang="en-US" dirty="0">
              <a:solidFill>
                <a:srgbClr val="00B05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rgbClr val="0070C0"/>
                </a:solidFill>
              </a:rPr>
              <a:t>در صورت غیبت بیش از سه جلسه  عضو از کمیته اخراج می شود</a:t>
            </a:r>
            <a:endParaRPr lang="en-US" dirty="0">
              <a:solidFill>
                <a:srgbClr val="0070C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rgbClr val="7030A0"/>
                </a:solidFill>
              </a:rPr>
              <a:t>در صورت تاخیر بیش از سی دقیقه هر عضو حق ورود به جلسه را ندارد</a:t>
            </a:r>
            <a:endParaRPr lang="en-US" dirty="0">
              <a:solidFill>
                <a:srgbClr val="7030A0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chemeClr val="tx2">
                    <a:lumMod val="75000"/>
                  </a:schemeClr>
                </a:solidFill>
              </a:rPr>
              <a:t>حداکثر زمان طول زمان هر جلسه یک ساعت می باشد.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168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 tmFilter="0, 0; .2, .5; .8, .5; 1, 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250" autoRev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" dur="25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pPr lvl="0"/>
            <a:r>
              <a:rPr lang="ar-SA" b="1" dirty="0">
                <a:effectLst/>
                <a:cs typeface="B Titr" pitchFamily="2" charset="-78"/>
              </a:rPr>
              <a:t>قوانین تصویب مصوبه ها : 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endParaRPr lang="fa-IR" dirty="0" smtClean="0"/>
          </a:p>
          <a:p>
            <a:pPr lvl="0">
              <a:lnSpc>
                <a:spcPct val="200000"/>
              </a:lnSpc>
            </a:pPr>
            <a:r>
              <a:rPr lang="ar-SA" b="1" dirty="0"/>
              <a:t>رای گیری </a:t>
            </a:r>
            <a:r>
              <a:rPr lang="ar-SA" b="1" dirty="0" smtClean="0"/>
              <a:t>و </a:t>
            </a:r>
            <a:r>
              <a:rPr lang="ar-SA" b="1" dirty="0"/>
              <a:t>اخذ </a:t>
            </a:r>
            <a:r>
              <a:rPr lang="fa-IR" b="1" dirty="0" smtClean="0"/>
              <a:t>(</a:t>
            </a:r>
            <a:r>
              <a:rPr lang="ar-SA" b="1" dirty="0" smtClean="0"/>
              <a:t>نصف  </a:t>
            </a:r>
            <a:r>
              <a:rPr lang="ar-SA" b="1" dirty="0"/>
              <a:t>به اضافه یک </a:t>
            </a:r>
            <a:r>
              <a:rPr lang="ar-SA" b="1" dirty="0" smtClean="0"/>
              <a:t>رای</a:t>
            </a:r>
            <a:r>
              <a:rPr lang="fa-IR" b="1" dirty="0" smtClean="0"/>
              <a:t>)</a:t>
            </a:r>
            <a:r>
              <a:rPr lang="ar-SA" b="1" dirty="0" smtClean="0"/>
              <a:t> </a:t>
            </a:r>
            <a:r>
              <a:rPr lang="ar-SA" b="1" dirty="0"/>
              <a:t>برای  تصویب لازم است.</a:t>
            </a:r>
            <a:endParaRPr lang="en-US" dirty="0"/>
          </a:p>
          <a:p>
            <a:pPr lvl="0">
              <a:lnSpc>
                <a:spcPct val="200000"/>
              </a:lnSpc>
            </a:pPr>
            <a:r>
              <a:rPr lang="ar-SA" b="1" dirty="0"/>
              <a:t>افرادی که بعنوان مدعو در جلسه حضور دارند حق رای ندارند</a:t>
            </a:r>
            <a:endParaRPr lang="en-US" dirty="0"/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62439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/>
          <a:lstStyle/>
          <a:p>
            <a:r>
              <a:rPr lang="ar-SA" b="1" dirty="0">
                <a:effectLst/>
                <a:cs typeface="B Titr" pitchFamily="2" charset="-78"/>
              </a:rPr>
              <a:t>پایش : </a:t>
            </a:r>
            <a:endParaRPr lang="fa-IR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fa-IR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ar-SA" b="1" dirty="0">
                <a:solidFill>
                  <a:schemeClr val="tx1"/>
                </a:solidFill>
              </a:rPr>
              <a:t>کمیته های بیمارستانی به صورت فصلی توسط کمیته  بهبود کیفیت از نظر:</a:t>
            </a:r>
            <a:endParaRPr lang="en-US" dirty="0">
              <a:solidFill>
                <a:schemeClr val="tx1"/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تناوب برگزاری</a:t>
            </a:r>
            <a:endParaRPr lang="en-US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تعداد جلسات برگزار شده</a:t>
            </a:r>
            <a:endParaRPr lang="en-US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درصد میزان برگزاری 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chemeClr val="accent4">
                    <a:lumMod val="75000"/>
                  </a:schemeClr>
                </a:solidFill>
              </a:rPr>
              <a:t>تعداد مصوبات</a:t>
            </a:r>
            <a:endParaRPr lang="en-US" dirty="0">
              <a:solidFill>
                <a:schemeClr val="accent4">
                  <a:lumMod val="75000"/>
                </a:schemeClr>
              </a:solidFill>
            </a:endParaRPr>
          </a:p>
          <a:p>
            <a:pPr lvl="0">
              <a:lnSpc>
                <a:spcPct val="150000"/>
              </a:lnSpc>
            </a:pPr>
            <a:r>
              <a:rPr lang="ar-SA" b="1" dirty="0">
                <a:solidFill>
                  <a:srgbClr val="FF0000"/>
                </a:solidFill>
              </a:rPr>
              <a:t>میزان اجرا شدن مصوبات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r-SA" b="1" dirty="0">
                <a:solidFill>
                  <a:schemeClr val="tx1"/>
                </a:solidFill>
              </a:rPr>
              <a:t>پایش می گردد.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87789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sz="4000" b="1" dirty="0">
                <a:effectLst/>
                <a:cs typeface="B Titr" pitchFamily="2" charset="-78"/>
              </a:rPr>
              <a:t>نحوه تعامل با سایر کمیته ها و تیم مدیریت </a:t>
            </a:r>
            <a:r>
              <a:rPr lang="fa-IR" sz="4000" b="1" dirty="0" smtClean="0">
                <a:effectLst/>
                <a:cs typeface="B Titr" pitchFamily="2" charset="-78"/>
              </a:rPr>
              <a:t>اجرایی</a:t>
            </a:r>
            <a:endParaRPr lang="fa-IR" sz="40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endParaRPr lang="fa-IR" dirty="0" smtClean="0"/>
          </a:p>
          <a:p>
            <a:pPr>
              <a:lnSpc>
                <a:spcPct val="200000"/>
              </a:lnSpc>
            </a:pPr>
            <a:r>
              <a:rPr lang="fa-IR" b="1" dirty="0"/>
              <a:t>هر کمیته به طور فصلی توسط کمیته پایش و سنجش کیفیت، ارزیابی می شود و به تیم مدیریت اجرایی جهت اقدامات اصلاحی گزارش  داده می شود، لذا دبیران کمیته ها موظف هستند در انجام اقدامات اصلاحی با تیم مدیریت اجرایی همکاری لازم را داشته باشند</a:t>
            </a:r>
            <a:endParaRPr lang="en-US" dirty="0"/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0636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4" dur="1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125</TotalTime>
  <Words>721</Words>
  <Application>Microsoft Office PowerPoint</Application>
  <PresentationFormat>On-screen Show (4:3)</PresentationFormat>
  <Paragraphs>188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Executive</vt:lpstr>
      <vt:lpstr>دستورالعمل کمیته های بیمارستانی</vt:lpstr>
      <vt:lpstr>مقدمه : </vt:lpstr>
      <vt:lpstr>اهداف کمیته : </vt:lpstr>
      <vt:lpstr>شرایط و نحوه انتخاب رئیس و دبیر کمیته ها</vt:lpstr>
      <vt:lpstr>نحوه مستند سازی سوابق جلسات</vt:lpstr>
      <vt:lpstr>قوانین تشکیل جلسه : </vt:lpstr>
      <vt:lpstr>قوانین تصویب مصوبه ها : </vt:lpstr>
      <vt:lpstr>پایش : </vt:lpstr>
      <vt:lpstr>نحوه تعامل با سایر کمیته ها و تیم مدیریت اجرایی</vt:lpstr>
      <vt:lpstr>فواصل زمانی برگزاری کمیته ها</vt:lpstr>
      <vt:lpstr>لیست  مسئولان و دبیران کمیته های بیمارستانی نیاپور بندر خمیر</vt:lpstr>
      <vt:lpstr>نمونه فرم صورتجلسات بیمارستانی</vt:lpstr>
      <vt:lpstr>PowerPoint Presentation</vt:lpstr>
    </vt:vector>
  </TitlesOfParts>
  <Company>Novin Pendar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دستورالعمل کمیته های بیمارستانی</dc:title>
  <dc:creator>adm</dc:creator>
  <cp:lastModifiedBy>masoud</cp:lastModifiedBy>
  <cp:revision>10</cp:revision>
  <dcterms:created xsi:type="dcterms:W3CDTF">2017-04-09T12:58:45Z</dcterms:created>
  <dcterms:modified xsi:type="dcterms:W3CDTF">2022-04-21T08:10:29Z</dcterms:modified>
</cp:coreProperties>
</file>